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 b="def" i="def"/>
      <a:tcStyle>
        <a:tcBdr/>
        <a:fill>
          <a:solidFill>
            <a:srgbClr val="E6F5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 b="def" i="def"/>
      <a:tcStyle>
        <a:tcBdr/>
        <a:fill>
          <a:solidFill>
            <a:srgbClr val="F2F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;p17"/>
          <p:cNvSpPr/>
          <p:nvPr/>
        </p:nvSpPr>
        <p:spPr>
          <a:xfrm>
            <a:off x="0" y="-3175"/>
            <a:ext cx="12192002" cy="5203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" name="Texte du titre"/>
          <p:cNvSpPr txBox="1"/>
          <p:nvPr>
            <p:ph type="title"/>
          </p:nvPr>
        </p:nvSpPr>
        <p:spPr>
          <a:xfrm>
            <a:off x="810000" y="1449147"/>
            <a:ext cx="10572001" cy="2971052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Texte du titre</a:t>
            </a:r>
          </a:p>
        </p:txBody>
      </p:sp>
      <p:sp>
        <p:nvSpPr>
          <p:cNvPr id="14" name="Texte niveau 1…"/>
          <p:cNvSpPr txBox="1"/>
          <p:nvPr>
            <p:ph type="body" sz="quarter" idx="1"/>
          </p:nvPr>
        </p:nvSpPr>
        <p:spPr>
          <a:xfrm>
            <a:off x="810000" y="5280847"/>
            <a:ext cx="10572001" cy="434975"/>
          </a:xfrm>
          <a:prstGeom prst="rect">
            <a:avLst/>
          </a:prstGeom>
        </p:spPr>
        <p:txBody>
          <a:bodyPr anchor="t"/>
          <a:lstStyle>
            <a:lvl1pPr marL="342900" indent="-228600">
              <a:buClrTx/>
              <a:buSzTx/>
              <a:buFontTx/>
              <a:buNone/>
            </a:lvl1pPr>
            <a:lvl2pPr marL="342900" indent="241300">
              <a:buClrTx/>
              <a:buSzTx/>
              <a:buFontTx/>
              <a:buNone/>
            </a:lvl2pPr>
            <a:lvl3pPr marL="342900" indent="711200">
              <a:buClrTx/>
              <a:buSzTx/>
              <a:buFontTx/>
              <a:buNone/>
            </a:lvl3pPr>
            <a:lvl4pPr marL="342900" indent="1181100">
              <a:buClrTx/>
              <a:buSzTx/>
              <a:buFontTx/>
              <a:buNone/>
            </a:lvl4pPr>
            <a:lvl5pPr marL="342900" indent="16383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e du titre"/>
          <p:cNvSpPr txBox="1"/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Texte du titre</a:t>
            </a:r>
          </a:p>
        </p:txBody>
      </p:sp>
      <p:sp>
        <p:nvSpPr>
          <p:cNvPr id="100" name="Google Shape;81;p26"/>
          <p:cNvSpPr/>
          <p:nvPr>
            <p:ph type="pic" idx="21"/>
          </p:nvPr>
        </p:nvSpPr>
        <p:spPr>
          <a:xfrm>
            <a:off x="0" y="0"/>
            <a:ext cx="12192000" cy="4800600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1" name="Texte niveau 1…"/>
          <p:cNvSpPr txBox="1"/>
          <p:nvPr>
            <p:ph type="body" sz="quarter" idx="1"/>
          </p:nvPr>
        </p:nvSpPr>
        <p:spPr>
          <a:xfrm>
            <a:off x="809999" y="5367337"/>
            <a:ext cx="10561420" cy="493713"/>
          </a:xfrm>
          <a:prstGeom prst="rect">
            <a:avLst/>
          </a:prstGeom>
        </p:spPr>
        <p:txBody>
          <a:bodyPr/>
          <a:lstStyle>
            <a:lvl1pPr marL="228600" indent="0">
              <a:spcBef>
                <a:spcPts val="200"/>
              </a:spcBef>
              <a:buClrTx/>
              <a:buSzTx/>
              <a:buFontTx/>
              <a:buNone/>
              <a:defRPr sz="1200"/>
            </a:lvl1pPr>
            <a:lvl2pPr marL="228600" indent="457200">
              <a:spcBef>
                <a:spcPts val="200"/>
              </a:spcBef>
              <a:buClrTx/>
              <a:buSzTx/>
              <a:buFontTx/>
              <a:buNone/>
              <a:defRPr sz="1200"/>
            </a:lvl2pPr>
            <a:lvl3pPr marL="228600" indent="914400">
              <a:spcBef>
                <a:spcPts val="200"/>
              </a:spcBef>
              <a:buClrTx/>
              <a:buSzTx/>
              <a:buFontTx/>
              <a:buNone/>
              <a:defRPr sz="1200"/>
            </a:lvl3pPr>
            <a:lvl4pPr marL="228600" indent="1371600">
              <a:spcBef>
                <a:spcPts val="200"/>
              </a:spcBef>
              <a:buClrTx/>
              <a:buSzTx/>
              <a:buFontTx/>
              <a:buNone/>
              <a:defRPr sz="1200"/>
            </a:lvl4pPr>
            <a:lvl5pPr marL="228600" indent="1828800">
              <a:spcBef>
                <a:spcPts val="200"/>
              </a:spcBef>
              <a:buClrTx/>
              <a:buSzTx/>
              <a:buFontTx/>
              <a:buNone/>
              <a:defRPr sz="1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87;p27"/>
          <p:cNvSpPr/>
          <p:nvPr/>
        </p:nvSpPr>
        <p:spPr>
          <a:xfrm>
            <a:off x="631697" y="1081455"/>
            <a:ext cx="6332417" cy="3239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0" name="Texte du titre"/>
          <p:cNvSpPr txBox="1"/>
          <p:nvPr>
            <p:ph type="title"/>
          </p:nvPr>
        </p:nvSpPr>
        <p:spPr>
          <a:xfrm>
            <a:off x="850984" y="1238502"/>
            <a:ext cx="5893841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Texte du titre</a:t>
            </a:r>
          </a:p>
        </p:txBody>
      </p:sp>
      <p:sp>
        <p:nvSpPr>
          <p:cNvPr id="111" name="Texte niveau 1…"/>
          <p:cNvSpPr txBox="1"/>
          <p:nvPr>
            <p:ph type="body" sz="quarter" idx="1"/>
          </p:nvPr>
        </p:nvSpPr>
        <p:spPr>
          <a:xfrm>
            <a:off x="853189" y="4443679"/>
            <a:ext cx="5891638" cy="713242"/>
          </a:xfrm>
          <a:prstGeom prst="rect">
            <a:avLst/>
          </a:prstGeom>
        </p:spPr>
        <p:txBody>
          <a:bodyPr anchor="t"/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2" name="Google Shape;90;p27"/>
          <p:cNvSpPr txBox="1"/>
          <p:nvPr>
            <p:ph type="body" sz="quarter" idx="21"/>
          </p:nvPr>
        </p:nvSpPr>
        <p:spPr>
          <a:xfrm>
            <a:off x="7574642" y="1081455"/>
            <a:ext cx="3810002" cy="4075467"/>
          </a:xfrm>
          <a:prstGeom prst="rect">
            <a:avLst/>
          </a:prstGeom>
        </p:spPr>
        <p:txBody>
          <a:bodyPr anchor="t"/>
          <a:lstStyle/>
          <a:p>
            <a:pPr marL="228600" indent="0">
              <a:buClrTx/>
              <a:buSzTx/>
              <a:buFontTx/>
              <a:buNone/>
            </a:pPr>
          </a:p>
        </p:txBody>
      </p:sp>
      <p:sp>
        <p:nvSpPr>
          <p:cNvPr id="1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rte d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95;p28"/>
          <p:cNvSpPr/>
          <p:nvPr/>
        </p:nvSpPr>
        <p:spPr>
          <a:xfrm>
            <a:off x="1140883" y="2286585"/>
            <a:ext cx="4895117" cy="2503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1" name="Texte du titre"/>
          <p:cNvSpPr txBox="1"/>
          <p:nvPr>
            <p:ph type="title"/>
          </p:nvPr>
        </p:nvSpPr>
        <p:spPr>
          <a:xfrm>
            <a:off x="1357088" y="2435956"/>
            <a:ext cx="4382522" cy="20077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Texte du titre</a:t>
            </a:r>
          </a:p>
        </p:txBody>
      </p:sp>
      <p:sp>
        <p:nvSpPr>
          <p:cNvPr id="122" name="Texte niveau 1…"/>
          <p:cNvSpPr txBox="1"/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 anchor="t"/>
          <a:lstStyle>
            <a:lvl1pPr marL="228600" indent="0">
              <a:buClrTx/>
              <a:buSzTx/>
              <a:buFontTx/>
              <a:buNone/>
            </a:lvl1pPr>
            <a:lvl2pPr marL="957262" indent="-385762">
              <a:buClrTx/>
              <a:buFontTx/>
              <a:buChar char="?"/>
            </a:lvl2pPr>
            <a:lvl3pPr marL="1469571" indent="-440871">
              <a:buClrTx/>
              <a:buFontTx/>
              <a:buChar char="?"/>
            </a:lvl3pPr>
            <a:lvl4pPr marL="2000250" indent="-514350">
              <a:buClrTx/>
              <a:buFontTx/>
              <a:buChar char="?"/>
            </a:lvl4pPr>
            <a:lvl5pPr marL="2457450" indent="-514350">
              <a:buClrTx/>
              <a:buFontTx/>
              <a:buChar char="?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31" name="Texte niveau 1…"/>
          <p:cNvSpPr txBox="1"/>
          <p:nvPr>
            <p:ph type="body" idx="1"/>
          </p:nvPr>
        </p:nvSpPr>
        <p:spPr>
          <a:xfrm rot="5400000">
            <a:off x="4254444" y="-1260043"/>
            <a:ext cx="3674398" cy="10563285"/>
          </a:xfrm>
          <a:prstGeom prst="rect">
            <a:avLst/>
          </a:prstGeom>
        </p:spPr>
        <p:txBody>
          <a:bodyPr anchor="t"/>
          <a:lstStyle>
            <a:lvl1pPr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1pPr>
            <a:lvl2pPr marL="957262" indent="-385762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2pPr>
            <a:lvl3pPr marL="1469571" indent="-440871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3pPr>
            <a:lvl4pPr marL="2000250" indent="-514350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4pPr>
            <a:lvl5pPr marL="2457450" indent="-514350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09;p30"/>
          <p:cNvSpPr/>
          <p:nvPr/>
        </p:nvSpPr>
        <p:spPr>
          <a:xfrm>
            <a:off x="7669651" y="446088"/>
            <a:ext cx="4522350" cy="5414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0" name="Texte du titre"/>
          <p:cNvSpPr txBox="1"/>
          <p:nvPr>
            <p:ph type="title"/>
          </p:nvPr>
        </p:nvSpPr>
        <p:spPr>
          <a:xfrm rot="5400000">
            <a:off x="6863536" y="1906174"/>
            <a:ext cx="5134798" cy="2494792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41" name="Texte niveau 1…"/>
          <p:cNvSpPr txBox="1"/>
          <p:nvPr>
            <p:ph type="body" idx="1"/>
          </p:nvPr>
        </p:nvSpPr>
        <p:spPr>
          <a:xfrm rot="5400000">
            <a:off x="1408290" y="-152201"/>
            <a:ext cx="5414963" cy="6611541"/>
          </a:xfrm>
          <a:prstGeom prst="rect">
            <a:avLst/>
          </a:prstGeom>
        </p:spPr>
        <p:txBody>
          <a:bodyPr anchor="t"/>
          <a:lstStyle>
            <a:lvl1pPr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1pPr>
            <a:lvl2pPr marL="957262" indent="-385762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2pPr>
            <a:lvl3pPr marL="1469571" indent="-440871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3pPr>
            <a:lvl4pPr marL="2000250" indent="-514350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4pPr>
            <a:lvl5pPr marL="2457450" indent="-514350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3" name="Texte niveau 1…"/>
          <p:cNvSpPr txBox="1"/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1pPr>
            <a:lvl2pPr marL="957262" indent="-385762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2pPr>
            <a:lvl3pPr marL="1469571" indent="-440871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3pPr>
            <a:lvl4pPr marL="2000250" indent="-514350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4pPr>
            <a:lvl5pPr marL="2457450" indent="-514350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0;p19"/>
          <p:cNvSpPr/>
          <p:nvPr/>
        </p:nvSpPr>
        <p:spPr>
          <a:xfrm>
            <a:off x="0" y="1"/>
            <a:ext cx="12192002" cy="5203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2" name="Texte du titre"/>
          <p:cNvSpPr txBox="1"/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pPr/>
            <a:r>
              <a:t>Texte du titre</a:t>
            </a:r>
          </a:p>
        </p:txBody>
      </p:sp>
      <p:sp>
        <p:nvSpPr>
          <p:cNvPr id="33" name="Texte niveau 1…"/>
          <p:cNvSpPr txBox="1"/>
          <p:nvPr>
            <p:ph type="body" sz="quarter" idx="1"/>
          </p:nvPr>
        </p:nvSpPr>
        <p:spPr>
          <a:xfrm>
            <a:off x="809999" y="5281200"/>
            <a:ext cx="10561420" cy="433956"/>
          </a:xfrm>
          <a:prstGeom prst="rect">
            <a:avLst/>
          </a:prstGeom>
        </p:spPr>
        <p:txBody>
          <a:bodyPr anchor="t"/>
          <a:lstStyle>
            <a:lvl1pPr marL="228600" indent="0" algn="r">
              <a:buClrTx/>
              <a:buSzTx/>
              <a:buFontTx/>
              <a:buNone/>
            </a:lvl1pPr>
            <a:lvl2pPr marL="228600" indent="457200" algn="r">
              <a:buClrTx/>
              <a:buSzTx/>
              <a:buFontTx/>
              <a:buNone/>
            </a:lvl2pPr>
            <a:lvl3pPr marL="228600" indent="914400" algn="r">
              <a:buClrTx/>
              <a:buSzTx/>
              <a:buFontTx/>
              <a:buNone/>
            </a:lvl3pPr>
            <a:lvl4pPr marL="228600" indent="1371600" algn="r">
              <a:buClrTx/>
              <a:buSzTx/>
              <a:buFontTx/>
              <a:buNone/>
            </a:lvl4pPr>
            <a:lvl5pPr marL="228600" indent="1828800" algn="r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2" name="Texte niveau 1…"/>
          <p:cNvSpPr txBox="1"/>
          <p:nvPr>
            <p:ph type="body" sz="half" idx="1"/>
          </p:nvPr>
        </p:nvSpPr>
        <p:spPr>
          <a:xfrm>
            <a:off x="818712" y="2222287"/>
            <a:ext cx="5185874" cy="3638764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1pPr>
            <a:lvl2pPr marL="957262" indent="-385762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2pPr>
            <a:lvl3pPr marL="1469571" indent="-440871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3pPr>
            <a:lvl4pPr marL="2000250" indent="-514350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4pPr>
            <a:lvl5pPr marL="2457450" indent="-514350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3" name="Google Shape;40;p20"/>
          <p:cNvSpPr txBox="1"/>
          <p:nvPr>
            <p:ph type="body" sz="half" idx="21"/>
          </p:nvPr>
        </p:nvSpPr>
        <p:spPr>
          <a:xfrm>
            <a:off x="6187414" y="2222287"/>
            <a:ext cx="5194584" cy="3638764"/>
          </a:xfrm>
          <a:prstGeom prst="rect">
            <a:avLst/>
          </a:prstGeom>
        </p:spPr>
        <p:txBody>
          <a:bodyPr/>
          <a:lstStyle/>
          <a:p>
            <a:pPr>
              <a:buChar char="?"/>
            </a:pPr>
          </a:p>
        </p:txBody>
      </p:sp>
      <p:sp>
        <p:nvSpPr>
          <p:cNvPr id="4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2" name="Texte niveau 1…"/>
          <p:cNvSpPr txBox="1"/>
          <p:nvPr>
            <p:ph type="body" sz="quarter" idx="1"/>
          </p:nvPr>
        </p:nvSpPr>
        <p:spPr>
          <a:xfrm>
            <a:off x="814727" y="2174875"/>
            <a:ext cx="5189858" cy="576263"/>
          </a:xfrm>
          <a:prstGeom prst="rect">
            <a:avLst/>
          </a:prstGeom>
        </p:spPr>
        <p:txBody>
          <a:bodyPr anchor="b"/>
          <a:lstStyle>
            <a:lvl1pPr marL="228600" indent="0" algn="ctr">
              <a:spcBef>
                <a:spcPts val="400"/>
              </a:spcBef>
              <a:buClrTx/>
              <a:buSzTx/>
              <a:buFontTx/>
              <a:buNone/>
              <a:defRPr sz="2000"/>
            </a:lvl1pPr>
            <a:lvl2pPr marL="228600" indent="457200" algn="ctr">
              <a:spcBef>
                <a:spcPts val="400"/>
              </a:spcBef>
              <a:buClrTx/>
              <a:buSzTx/>
              <a:buFontTx/>
              <a:buNone/>
              <a:defRPr sz="2000"/>
            </a:lvl2pPr>
            <a:lvl3pPr marL="228600" indent="914400" algn="ctr">
              <a:spcBef>
                <a:spcPts val="400"/>
              </a:spcBef>
              <a:buClrTx/>
              <a:buSzTx/>
              <a:buFontTx/>
              <a:buNone/>
              <a:defRPr sz="2000"/>
            </a:lvl3pPr>
            <a:lvl4pPr marL="228600" indent="1371600" algn="ctr">
              <a:spcBef>
                <a:spcPts val="400"/>
              </a:spcBef>
              <a:buClrTx/>
              <a:buSzTx/>
              <a:buFontTx/>
              <a:buNone/>
              <a:defRPr sz="2000"/>
            </a:lvl4pPr>
            <a:lvl5pPr marL="228600" indent="1828800" algn="ctr">
              <a:spcBef>
                <a:spcPts val="400"/>
              </a:spcBef>
              <a:buClrTx/>
              <a:buSzTx/>
              <a:buFontTx/>
              <a:buNone/>
              <a:defRPr sz="20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3" name="Google Shape;48;p21"/>
          <p:cNvSpPr txBox="1"/>
          <p:nvPr>
            <p:ph type="body" sz="quarter" idx="21"/>
          </p:nvPr>
        </p:nvSpPr>
        <p:spPr>
          <a:xfrm>
            <a:off x="814728" y="2751138"/>
            <a:ext cx="5189858" cy="3109914"/>
          </a:xfrm>
          <a:prstGeom prst="rect">
            <a:avLst/>
          </a:prstGeom>
        </p:spPr>
        <p:txBody>
          <a:bodyPr anchor="t"/>
          <a:lstStyle/>
          <a:p>
            <a:pPr>
              <a:buChar char="?"/>
            </a:pPr>
          </a:p>
        </p:txBody>
      </p:sp>
      <p:sp>
        <p:nvSpPr>
          <p:cNvPr id="54" name="Google Shape;49;p21"/>
          <p:cNvSpPr txBox="1"/>
          <p:nvPr>
            <p:ph type="body" sz="quarter" idx="22"/>
          </p:nvPr>
        </p:nvSpPr>
        <p:spPr>
          <a:xfrm>
            <a:off x="6187414" y="2174875"/>
            <a:ext cx="5194584" cy="576263"/>
          </a:xfrm>
          <a:prstGeom prst="rect">
            <a:avLst/>
          </a:prstGeom>
        </p:spPr>
        <p:txBody>
          <a:bodyPr anchor="b"/>
          <a:lstStyle/>
          <a:p>
            <a:pPr marL="228600" indent="0" algn="ctr">
              <a:spcBef>
                <a:spcPts val="400"/>
              </a:spcBef>
              <a:buClrTx/>
              <a:buSzTx/>
              <a:buFontTx/>
              <a:buNone/>
              <a:defRPr sz="2000"/>
            </a:pPr>
          </a:p>
        </p:txBody>
      </p:sp>
      <p:sp>
        <p:nvSpPr>
          <p:cNvPr id="55" name="Google Shape;50;p21"/>
          <p:cNvSpPr txBox="1"/>
          <p:nvPr>
            <p:ph type="body" sz="quarter" idx="23"/>
          </p:nvPr>
        </p:nvSpPr>
        <p:spPr>
          <a:xfrm>
            <a:off x="6187414" y="2751138"/>
            <a:ext cx="5194584" cy="3109914"/>
          </a:xfrm>
          <a:prstGeom prst="rect">
            <a:avLst/>
          </a:prstGeom>
        </p:spPr>
        <p:txBody>
          <a:bodyPr anchor="t"/>
          <a:lstStyle/>
          <a:p>
            <a:pPr>
              <a:buChar char="?"/>
            </a:pPr>
          </a:p>
        </p:txBody>
      </p:sp>
      <p:sp>
        <p:nvSpPr>
          <p:cNvPr id="5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65;p24"/>
          <p:cNvSpPr/>
          <p:nvPr/>
        </p:nvSpPr>
        <p:spPr>
          <a:xfrm>
            <a:off x="1073151" y="446087"/>
            <a:ext cx="3547534" cy="1814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" name="Texte du titre"/>
          <p:cNvSpPr txBox="1"/>
          <p:nvPr>
            <p:ph type="title"/>
          </p:nvPr>
        </p:nvSpPr>
        <p:spPr>
          <a:xfrm>
            <a:off x="1073150" y="446087"/>
            <a:ext cx="3547535" cy="161839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Texte du titre</a:t>
            </a:r>
          </a:p>
        </p:txBody>
      </p:sp>
      <p:sp>
        <p:nvSpPr>
          <p:cNvPr id="80" name="Texte niveau 1…"/>
          <p:cNvSpPr txBox="1"/>
          <p:nvPr>
            <p:ph type="body" idx="1"/>
          </p:nvPr>
        </p:nvSpPr>
        <p:spPr>
          <a:xfrm>
            <a:off x="4855633" y="446087"/>
            <a:ext cx="6252634" cy="5414964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1pPr>
            <a:lvl2pPr marL="957262" indent="-385762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2pPr>
            <a:lvl3pPr marL="1469571" indent="-440871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3pPr>
            <a:lvl4pPr marL="2000250" indent="-514350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4pPr>
            <a:lvl5pPr marL="2457450" indent="-514350">
              <a:spcBef>
                <a:spcPts val="1000"/>
              </a:spcBef>
              <a:buChar char="?"/>
              <a:defRPr>
                <a:latin typeface="Optima"/>
                <a:ea typeface="Optima"/>
                <a:cs typeface="Optima"/>
                <a:sym typeface="Optim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1" name="Google Shape;68;p24"/>
          <p:cNvSpPr txBox="1"/>
          <p:nvPr>
            <p:ph type="body" sz="quarter" idx="21"/>
          </p:nvPr>
        </p:nvSpPr>
        <p:spPr>
          <a:xfrm>
            <a:off x="1073150" y="2260737"/>
            <a:ext cx="3547535" cy="3600312"/>
          </a:xfrm>
          <a:prstGeom prst="rect">
            <a:avLst/>
          </a:prstGeom>
        </p:spPr>
        <p:txBody>
          <a:bodyPr/>
          <a:lstStyle/>
          <a:p>
            <a:pPr marL="228600" indent="0">
              <a:spcBef>
                <a:spcPts val="200"/>
              </a:spcBef>
              <a:buClrTx/>
              <a:buSzTx/>
              <a:buFontTx/>
              <a:buNone/>
              <a:defRPr sz="1400"/>
            </a:pPr>
          </a:p>
        </p:txBody>
      </p:sp>
      <p:sp>
        <p:nvSpPr>
          <p:cNvPr id="8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e du titre"/>
          <p:cNvSpPr txBox="1"/>
          <p:nvPr>
            <p:ph type="title"/>
          </p:nvPr>
        </p:nvSpPr>
        <p:spPr>
          <a:xfrm>
            <a:off x="814727" y="727522"/>
            <a:ext cx="4852989" cy="1617164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Texte du titre</a:t>
            </a:r>
          </a:p>
        </p:txBody>
      </p:sp>
      <p:sp>
        <p:nvSpPr>
          <p:cNvPr id="90" name="Google Shape;74;p25"/>
          <p:cNvSpPr/>
          <p:nvPr>
            <p:ph type="pic" idx="21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1" name="Texte niveau 1…"/>
          <p:cNvSpPr txBox="1"/>
          <p:nvPr>
            <p:ph type="body" sz="half" idx="1"/>
          </p:nvPr>
        </p:nvSpPr>
        <p:spPr>
          <a:xfrm>
            <a:off x="814727" y="2344684"/>
            <a:ext cx="4852989" cy="3516365"/>
          </a:xfrm>
          <a:prstGeom prst="rect">
            <a:avLst/>
          </a:prstGeom>
        </p:spPr>
        <p:txBody>
          <a:bodyPr anchor="t"/>
          <a:lstStyle>
            <a:lvl1pPr marL="228600" indent="0">
              <a:spcBef>
                <a:spcPts val="200"/>
              </a:spcBef>
              <a:buClrTx/>
              <a:buSzTx/>
              <a:buFontTx/>
              <a:buNone/>
              <a:defRPr sz="1200"/>
            </a:lvl1pPr>
            <a:lvl2pPr marL="228600" indent="457200">
              <a:spcBef>
                <a:spcPts val="200"/>
              </a:spcBef>
              <a:buClrTx/>
              <a:buSzTx/>
              <a:buFontTx/>
              <a:buNone/>
              <a:defRPr sz="1200"/>
            </a:lvl2pPr>
            <a:lvl3pPr marL="228600" indent="914400">
              <a:spcBef>
                <a:spcPts val="200"/>
              </a:spcBef>
              <a:buClrTx/>
              <a:buSzTx/>
              <a:buFontTx/>
              <a:buNone/>
              <a:defRPr sz="1200"/>
            </a:lvl3pPr>
            <a:lvl4pPr marL="228600" indent="1371600">
              <a:spcBef>
                <a:spcPts val="200"/>
              </a:spcBef>
              <a:buClrTx/>
              <a:buSzTx/>
              <a:buFontTx/>
              <a:buNone/>
              <a:defRPr sz="1200"/>
            </a:lvl4pPr>
            <a:lvl5pPr marL="228600" indent="1828800">
              <a:spcBef>
                <a:spcPts val="200"/>
              </a:spcBef>
              <a:buClrTx/>
              <a:buSzTx/>
              <a:buFontTx/>
              <a:buNone/>
              <a:defRPr sz="1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2" name="Numéro de diapositive"/>
          <p:cNvSpPr txBox="1"/>
          <p:nvPr>
            <p:ph type="sldNum" sz="quarter" idx="2"/>
          </p:nvPr>
        </p:nvSpPr>
        <p:spPr>
          <a:xfrm>
            <a:off x="5609010" y="6080087"/>
            <a:ext cx="315834" cy="32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;p22"/>
          <p:cNvSpPr/>
          <p:nvPr/>
        </p:nvSpPr>
        <p:spPr>
          <a:xfrm>
            <a:off x="0" y="-1"/>
            <a:ext cx="12192002" cy="218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" name="Texte du titre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b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4" name="Texte niveau 1…"/>
          <p:cNvSpPr txBox="1"/>
          <p:nvPr>
            <p:ph type="body" idx="1"/>
          </p:nvPr>
        </p:nvSpPr>
        <p:spPr>
          <a:xfrm>
            <a:off x="609600" y="1417637"/>
            <a:ext cx="10972800" cy="48910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 txBox="1"/>
          <p:nvPr>
            <p:ph type="sldNum" sz="quarter" idx="2"/>
          </p:nvPr>
        </p:nvSpPr>
        <p:spPr>
          <a:xfrm>
            <a:off x="11424653" y="6080087"/>
            <a:ext cx="315834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ts val="1800"/>
        <a:buFont typeface="Helvetica"/>
        <a:buChar char="🞆"/>
        <a:tabLst/>
        <a:defRPr b="0" baseline="0" cap="none" i="0" spc="0" strike="noStrike" sz="18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955675" marR="0" indent="-371475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ts val="1800"/>
        <a:buFont typeface="Helvetica"/>
        <a:buChar char="🞆"/>
        <a:tabLst/>
        <a:defRPr b="0" baseline="0" cap="none" i="0" spc="0" strike="noStrike" sz="18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462314" marR="0" indent="-408214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ts val="1800"/>
        <a:buFont typeface="Helvetica"/>
        <a:buChar char="🞆"/>
        <a:tabLst/>
        <a:defRPr b="0" baseline="0" cap="none" i="0" spc="0" strike="noStrike" sz="18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981200" marR="0" indent="-4572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ts val="1800"/>
        <a:buFont typeface="Helvetica"/>
        <a:buChar char="🞆"/>
        <a:tabLst/>
        <a:defRPr b="0" baseline="0" cap="none" i="0" spc="0" strike="noStrike" sz="18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438400" marR="0" indent="-4572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ts val="1800"/>
        <a:buFont typeface="Helvetica"/>
        <a:buChar char="🞆"/>
        <a:tabLst/>
        <a:defRPr b="0" baseline="0" cap="none" i="0" spc="0" strike="noStrike" sz="18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895600" marR="0" indent="-4572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ts val="1800"/>
        <a:buFont typeface="Helvetica"/>
        <a:buChar char="🞆"/>
        <a:tabLst/>
        <a:defRPr b="0" baseline="0" cap="none" i="0" spc="0" strike="noStrike" sz="18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352800" marR="0" indent="-4572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ts val="1800"/>
        <a:buFont typeface="Helvetica"/>
        <a:buChar char="🞆"/>
        <a:tabLst/>
        <a:defRPr b="0" baseline="0" cap="none" i="0" spc="0" strike="noStrike" sz="18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810000" marR="0" indent="-4572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ts val="1800"/>
        <a:buFont typeface="Helvetica"/>
        <a:buChar char="🞆"/>
        <a:tabLst/>
        <a:defRPr b="0" baseline="0" cap="none" i="0" spc="0" strike="noStrike" sz="18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4267200" marR="0" indent="-4572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ts val="1800"/>
        <a:buFont typeface="Helvetica"/>
        <a:buChar char="🞆"/>
        <a:tabLst/>
        <a:defRPr b="0" baseline="0" cap="none" i="0" spc="0" strike="noStrike" sz="1800" u="none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2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52" name="Google Shape;121;p1"/>
          <p:cNvSpPr/>
          <p:nvPr/>
        </p:nvSpPr>
        <p:spPr>
          <a:xfrm rot="16200000">
            <a:off x="-650724" y="650723"/>
            <a:ext cx="6858001" cy="5556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3394"/>
                </a:moveTo>
                <a:lnTo>
                  <a:pt x="12061" y="21121"/>
                </a:lnTo>
                <a:lnTo>
                  <a:pt x="12055" y="21127"/>
                </a:lnTo>
                <a:lnTo>
                  <a:pt x="12046" y="21133"/>
                </a:lnTo>
                <a:lnTo>
                  <a:pt x="11964" y="21199"/>
                </a:lnTo>
                <a:lnTo>
                  <a:pt x="11921" y="21216"/>
                </a:lnTo>
                <a:lnTo>
                  <a:pt x="11674" y="21382"/>
                </a:lnTo>
                <a:cubicBezTo>
                  <a:pt x="11405" y="21522"/>
                  <a:pt x="11110" y="21600"/>
                  <a:pt x="10800" y="21600"/>
                </a:cubicBezTo>
                <a:cubicBezTo>
                  <a:pt x="10490" y="21600"/>
                  <a:pt x="10195" y="21522"/>
                  <a:pt x="9926" y="21382"/>
                </a:cubicBezTo>
                <a:lnTo>
                  <a:pt x="9679" y="21216"/>
                </a:lnTo>
                <a:lnTo>
                  <a:pt x="9636" y="21199"/>
                </a:lnTo>
                <a:lnTo>
                  <a:pt x="9554" y="21133"/>
                </a:lnTo>
                <a:lnTo>
                  <a:pt x="9545" y="21127"/>
                </a:lnTo>
                <a:lnTo>
                  <a:pt x="9539" y="21121"/>
                </a:lnTo>
                <a:lnTo>
                  <a:pt x="0" y="13394"/>
                </a:lnTo>
                <a:close/>
                <a:moveTo>
                  <a:pt x="21600" y="0"/>
                </a:moveTo>
                <a:lnTo>
                  <a:pt x="21600" y="13394"/>
                </a:lnTo>
                <a:lnTo>
                  <a:pt x="0" y="13394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3" name="Google Shape;122;p1"/>
          <p:cNvSpPr txBox="1"/>
          <p:nvPr>
            <p:ph type="subTitle" sz="quarter" idx="1"/>
          </p:nvPr>
        </p:nvSpPr>
        <p:spPr>
          <a:xfrm>
            <a:off x="643465" y="2281573"/>
            <a:ext cx="3994017" cy="2294853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defRPr sz="2800"/>
            </a:pPr>
            <a:r>
              <a:t>JF Dubroca</a:t>
            </a:r>
          </a:p>
          <a:p>
            <a:pPr marL="0" indent="0" algn="ctr">
              <a:spcBef>
                <a:spcPts val="1100"/>
              </a:spcBef>
              <a:defRPr sz="2800"/>
            </a:pPr>
            <a:r>
              <a:t>FAO</a:t>
            </a:r>
          </a:p>
        </p:txBody>
      </p:sp>
      <p:sp>
        <p:nvSpPr>
          <p:cNvPr id="154" name="Google Shape;123;p1"/>
          <p:cNvSpPr txBox="1"/>
          <p:nvPr>
            <p:ph type="ctrTitle"/>
          </p:nvPr>
        </p:nvSpPr>
        <p:spPr>
          <a:xfrm>
            <a:off x="5803898" y="122751"/>
            <a:ext cx="5452534" cy="3306249"/>
          </a:xfrm>
          <a:prstGeom prst="rect">
            <a:avLst/>
          </a:prstGeom>
        </p:spPr>
        <p:txBody>
          <a:bodyPr anchor="ctr"/>
          <a:lstStyle>
            <a:lvl1pPr algn="ctr">
              <a:defRPr sz="4400"/>
            </a:lvl1pPr>
          </a:lstStyle>
          <a:p>
            <a:pPr/>
            <a:r>
              <a:t>Étude sur l’alimentation dans le monde</a:t>
            </a:r>
          </a:p>
        </p:txBody>
      </p:sp>
      <p:pic>
        <p:nvPicPr>
          <p:cNvPr id="155" name="Google Shape;124;p1" descr="Google Shape;124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3497384"/>
            <a:ext cx="6553200" cy="3360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188;p1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pPr/>
            <a:r>
              <a:t>7) Liste des 10 pays qui ont le plus bénéficié de l’aide alimentaire entre 2013 et 2016</a:t>
            </a:r>
          </a:p>
        </p:txBody>
      </p:sp>
      <p:pic>
        <p:nvPicPr>
          <p:cNvPr id="206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3291" y="2190750"/>
            <a:ext cx="8425418" cy="4553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195;g2233f607d43_0_0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pPr/>
            <a:r>
              <a:t>8) Évolution de l’aide alimentaire pour les 5 pays qui en ont le plus bénéficié entre 2013 et 2016</a:t>
            </a:r>
          </a:p>
        </p:txBody>
      </p:sp>
      <p:pic>
        <p:nvPicPr>
          <p:cNvPr id="209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2083" y="2354342"/>
            <a:ext cx="8931747" cy="43337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1 - République Arabe…"/>
          <p:cNvSpPr txBox="1"/>
          <p:nvPr/>
        </p:nvSpPr>
        <p:spPr>
          <a:xfrm>
            <a:off x="268170" y="2657466"/>
            <a:ext cx="2414271" cy="3727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1 - République Arabe </a:t>
            </a:r>
          </a:p>
          <a:p>
            <a:pPr>
              <a:spcBef>
                <a:spcPts val="3900"/>
              </a:spcBef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     Syrienne</a:t>
            </a:r>
          </a:p>
          <a:p>
            <a:pPr>
              <a:spcBef>
                <a:spcPts val="3900"/>
              </a:spcBef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2 - Éthiopie</a:t>
            </a:r>
          </a:p>
          <a:p>
            <a:pPr>
              <a:spcBef>
                <a:spcPts val="3900"/>
              </a:spcBef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3 - Yemen</a:t>
            </a:r>
          </a:p>
          <a:p>
            <a:pPr>
              <a:spcBef>
                <a:spcPts val="3900"/>
              </a:spcBef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4 - Soudan du Sud</a:t>
            </a:r>
          </a:p>
          <a:p>
            <a:pPr>
              <a:spcBef>
                <a:spcPts val="3900"/>
              </a:spcBef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5 - Soudan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02;p1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pPr/>
            <a:r>
              <a:t>9) Liste des 10 pays qui ont la plus forte disponibilité alimentaire par habitant</a:t>
            </a:r>
          </a:p>
        </p:txBody>
      </p:sp>
      <p:pic>
        <p:nvPicPr>
          <p:cNvPr id="213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2197100"/>
            <a:ext cx="8158350" cy="455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09;p1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pPr/>
            <a:r>
              <a:t>9) Liste des 10 pays qui ont la plus faible disponibilité alimentaire par habitant</a:t>
            </a:r>
          </a:p>
        </p:txBody>
      </p:sp>
      <p:pic>
        <p:nvPicPr>
          <p:cNvPr id="216" name="vidéo-collée.png" descr="vidéo-collé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5950" y="2190750"/>
            <a:ext cx="8420100" cy="4557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6;p13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10) Étude sur le manioc en Thaïlande</a:t>
            </a:r>
          </a:p>
        </p:txBody>
      </p:sp>
      <p:sp>
        <p:nvSpPr>
          <p:cNvPr id="219" name="Google Shape;217;p13"/>
          <p:cNvSpPr txBox="1"/>
          <p:nvPr>
            <p:ph type="body" sz="quarter" idx="1"/>
          </p:nvPr>
        </p:nvSpPr>
        <p:spPr>
          <a:xfrm>
            <a:off x="810000" y="3429000"/>
            <a:ext cx="5537201" cy="2750912"/>
          </a:xfrm>
          <a:prstGeom prst="rect">
            <a:avLst/>
          </a:prstGeom>
        </p:spPr>
        <p:txBody>
          <a:bodyPr anchor="t"/>
          <a:lstStyle/>
          <a:p>
            <a:pPr marL="0" indent="0" defTabSz="448055">
              <a:spcBef>
                <a:spcPts val="0"/>
              </a:spcBef>
              <a:buClrTx/>
              <a:buSzTx/>
              <a:buFontTx/>
              <a:buNone/>
              <a:defRPr sz="1764"/>
            </a:pPr>
            <a:r>
              <a:t>Entre 2013 et 2018, on estime qu'en moyenne 6 millions de Thaïlandais étaient en état de sous nutrition</a:t>
            </a:r>
          </a:p>
          <a:p>
            <a:pPr marL="0" indent="0" defTabSz="448055">
              <a:spcBef>
                <a:spcPts val="0"/>
              </a:spcBef>
              <a:buClrTx/>
              <a:buSzTx/>
              <a:buFontTx/>
              <a:buNone/>
              <a:defRPr sz="1764"/>
            </a:pPr>
            <a:r>
              <a:t>pour une population moyenne de 69 millions, soit 8.7% </a:t>
            </a:r>
          </a:p>
          <a:p>
            <a:pPr marL="0" indent="0" defTabSz="448055">
              <a:spcBef>
                <a:spcPts val="0"/>
              </a:spcBef>
              <a:buClrTx/>
              <a:buSzTx/>
              <a:buFontTx/>
              <a:buNone/>
              <a:defRPr sz="1764"/>
            </a:pPr>
          </a:p>
          <a:p>
            <a:pPr marL="0" indent="0" defTabSz="448055">
              <a:spcBef>
                <a:spcPts val="0"/>
              </a:spcBef>
              <a:buClrTx/>
              <a:buSzTx/>
              <a:buFontTx/>
              <a:buNone/>
              <a:defRPr sz="1764"/>
            </a:pPr>
            <a:r>
              <a:t>En 2017, la Thaïlande a exporté 25,2 millions de tonnes de manioc pour une production totale (sans les pertes) de 28,7 millions de tonnes, soit 88%. Cette même année, elle en a importé 1250</a:t>
            </a:r>
          </a:p>
          <a:p>
            <a:pPr marL="0" indent="0" defTabSz="448055">
              <a:spcBef>
                <a:spcPts val="0"/>
              </a:spcBef>
              <a:buClrTx/>
              <a:buSzTx/>
              <a:buFontTx/>
              <a:buNone/>
              <a:defRPr sz="1764"/>
            </a:pPr>
            <a:r>
              <a:t>milliers de tonnes, soit 20% de sa disponibilité intérieure</a:t>
            </a:r>
          </a:p>
        </p:txBody>
      </p:sp>
      <p:pic>
        <p:nvPicPr>
          <p:cNvPr id="220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1800" y="3429000"/>
            <a:ext cx="4800600" cy="2771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3;p1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11) Alimentation d’origine animale</a:t>
            </a:r>
          </a:p>
        </p:txBody>
      </p:sp>
      <p:sp>
        <p:nvSpPr>
          <p:cNvPr id="223" name="Google Shape;224;p14"/>
          <p:cNvSpPr txBox="1"/>
          <p:nvPr>
            <p:ph type="body" sz="quarter" idx="1"/>
          </p:nvPr>
        </p:nvSpPr>
        <p:spPr>
          <a:xfrm>
            <a:off x="698500" y="2804581"/>
            <a:ext cx="5537200" cy="2937938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</a:pPr>
            <a:r>
              <a:t>la production d'alimentation d'origine animale représente 14.11 % de la production mondiale (animale et végétale)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</a:pPr>
            <a:r>
              <a:t>(1348124.0 milliards de tonnes).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</a:pPr>
            <a:r>
              <a:t>Les pertes de la production d'alimentation d'origine animale représentent 1.74 % de la production mondiale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</a:pPr>
            <a:r>
              <a:t>(23930.0 milliards de tonnes). 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</a:pPr>
            <a:r>
              <a:t>L'alimentation animale représente 19.51 % de l'apport mondial en kcal/personne/jour.</a:t>
            </a:r>
          </a:p>
        </p:txBody>
      </p:sp>
      <p:pic>
        <p:nvPicPr>
          <p:cNvPr id="224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0" y="2908300"/>
            <a:ext cx="3619744" cy="273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30;p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 defTabSz="640079">
              <a:defRPr sz="2800"/>
            </a:pPr>
            <a:r>
              <a:t>Les plus gros producteurs d’alimentation </a:t>
            </a:r>
          </a:p>
          <a:p>
            <a:pPr defTabSz="640079">
              <a:defRPr sz="2800"/>
            </a:pPr>
            <a:r>
              <a:t>En fonction de l’origine animale ou végétale</a:t>
            </a:r>
          </a:p>
        </p:txBody>
      </p:sp>
      <p:pic>
        <p:nvPicPr>
          <p:cNvPr id="227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2844800"/>
            <a:ext cx="5537200" cy="296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vidéo-collée.png" descr="vidéo-collé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2844800"/>
            <a:ext cx="5537200" cy="2947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/>
          <p:nvPr>
            <p:ph type="title"/>
          </p:nvPr>
        </p:nvSpPr>
        <p:spPr>
          <a:xfrm>
            <a:off x="812800" y="444500"/>
            <a:ext cx="10571999" cy="965200"/>
          </a:xfrm>
          <a:prstGeom prst="rect">
            <a:avLst/>
          </a:prstGeom>
        </p:spPr>
        <p:txBody>
          <a:bodyPr/>
          <a:lstStyle/>
          <a:p>
            <a:pPr/>
            <a:r>
              <a:t>Les plus gros producteurs d’alimentation</a:t>
            </a:r>
          </a:p>
        </p:txBody>
      </p:sp>
      <p:pic>
        <p:nvPicPr>
          <p:cNvPr id="231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600" y="2197100"/>
            <a:ext cx="8420100" cy="4511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0;p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 defTabSz="640079">
              <a:defRPr sz="2800"/>
            </a:pPr>
            <a:r>
              <a:t>Évolution de l’aide alimentaire</a:t>
            </a:r>
          </a:p>
          <a:p>
            <a:pPr defTabSz="640079">
              <a:defRPr sz="2800"/>
            </a:pPr>
            <a:r>
              <a:t> et de la sous nutrition</a:t>
            </a:r>
          </a:p>
        </p:txBody>
      </p:sp>
      <p:pic>
        <p:nvPicPr>
          <p:cNvPr id="234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5950" y="2190750"/>
            <a:ext cx="8420100" cy="4500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0;p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Le cas de la France</a:t>
            </a:r>
          </a:p>
        </p:txBody>
      </p:sp>
      <p:sp>
        <p:nvSpPr>
          <p:cNvPr id="237" name="Google Shape;231;p15"/>
          <p:cNvSpPr txBox="1"/>
          <p:nvPr>
            <p:ph type="body" sz="quarter" idx="1"/>
          </p:nvPr>
        </p:nvSpPr>
        <p:spPr>
          <a:xfrm>
            <a:off x="558800" y="3155608"/>
            <a:ext cx="5537200" cy="1805546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</a:pPr>
            <a:r>
              <a:t>La France n’a déclaré aucune personne en état de sous nutrition entre 2013 et 2018.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</a:pPr>
            <a:r>
              <a:t>Elle produit 120 % de sa disponibilité intérieure, en exporte 45 % et importe 23 %.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</a:pPr>
            <a:r>
              <a:t>Il est étrange de constater qu’elle exporte des produits qu’elle importe (lait, blé, pomme de terre… )</a:t>
            </a:r>
          </a:p>
        </p:txBody>
      </p:sp>
      <p:pic>
        <p:nvPicPr>
          <p:cNvPr id="238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9200" y="2844800"/>
            <a:ext cx="5080000" cy="2427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30;p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Contexte et spécification des données</a:t>
            </a:r>
          </a:p>
        </p:txBody>
      </p:sp>
      <p:sp>
        <p:nvSpPr>
          <p:cNvPr id="158" name="Google Shape;131;p2"/>
          <p:cNvSpPr txBox="1"/>
          <p:nvPr/>
        </p:nvSpPr>
        <p:spPr>
          <a:xfrm>
            <a:off x="706386" y="3175394"/>
            <a:ext cx="5876622" cy="12551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>
            <a:lvl1pPr indent="114300"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Les données analysées dans ce document sont issues de la Food and Agriculture Organization of the United Nations (FAO). </a:t>
            </a:r>
          </a:p>
        </p:txBody>
      </p:sp>
      <p:pic>
        <p:nvPicPr>
          <p:cNvPr id="159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8958" y="3175394"/>
            <a:ext cx="4386656" cy="1255199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Google Shape;131;p2"/>
          <p:cNvSpPr txBox="1"/>
          <p:nvPr/>
        </p:nvSpPr>
        <p:spPr>
          <a:xfrm>
            <a:off x="809999" y="4894536"/>
            <a:ext cx="10572002" cy="15576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 marL="178668" indent="-178668" defTabSz="905255">
              <a:spcBef>
                <a:spcPts val="900"/>
              </a:spcBef>
              <a:buSzPct val="100000"/>
              <a:buChar char="•"/>
              <a:defRPr sz="1782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Le nombre de personnes en sous nutrition de 174 pays dans le monde entre 2013 et 2018</a:t>
            </a:r>
          </a:p>
          <a:p>
            <a:pPr marL="178668" indent="-178668" defTabSz="905255">
              <a:spcBef>
                <a:spcPts val="900"/>
              </a:spcBef>
              <a:buSzPct val="100000"/>
              <a:buChar char="•"/>
              <a:defRPr sz="1782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Disponibilité alimentaire pour 174 pays dans le monde en 2017 par type de produits</a:t>
            </a:r>
          </a:p>
          <a:p>
            <a:pPr marL="178668" indent="-178668" defTabSz="905255">
              <a:spcBef>
                <a:spcPts val="900"/>
              </a:spcBef>
              <a:buSzPct val="100000"/>
              <a:buChar char="•"/>
              <a:defRPr sz="1782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L’aide alimentaire dont ces pays ont bénéficié par type de produits entre 2013 et 2016</a:t>
            </a:r>
          </a:p>
          <a:p>
            <a:pPr marL="178668" indent="-178668" defTabSz="905255">
              <a:spcBef>
                <a:spcPts val="900"/>
              </a:spcBef>
              <a:buSzPct val="100000"/>
              <a:buChar char="•"/>
              <a:defRPr sz="1782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La populations de chacun de ces pays entre 2013 et 2018</a:t>
            </a:r>
          </a:p>
        </p:txBody>
      </p:sp>
      <p:sp>
        <p:nvSpPr>
          <p:cNvPr id="161" name="Google Shape;131;p2"/>
          <p:cNvSpPr txBox="1"/>
          <p:nvPr/>
        </p:nvSpPr>
        <p:spPr>
          <a:xfrm>
            <a:off x="355705" y="2207384"/>
            <a:ext cx="11480590" cy="50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>
            <a:lvl1pPr indent="114300"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Étude de la sous nutrition dans le monde entre 2013 et 2016 et de la disponibilité alimentaire en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30;p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L’import - export en France</a:t>
            </a:r>
          </a:p>
        </p:txBody>
      </p:sp>
      <p:pic>
        <p:nvPicPr>
          <p:cNvPr id="241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2844800"/>
            <a:ext cx="5537200" cy="3081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vidéo-collée.png" descr="vidéo-collé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2844800"/>
            <a:ext cx="5537200" cy="3056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30;p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Relation entre sous nutrition et production</a:t>
            </a:r>
          </a:p>
        </p:txBody>
      </p:sp>
      <p:sp>
        <p:nvSpPr>
          <p:cNvPr id="245" name="Google Shape;231;p15"/>
          <p:cNvSpPr txBox="1"/>
          <p:nvPr>
            <p:ph type="body" sz="quarter" idx="1"/>
          </p:nvPr>
        </p:nvSpPr>
        <p:spPr>
          <a:xfrm>
            <a:off x="949325" y="2292008"/>
            <a:ext cx="10293350" cy="451192"/>
          </a:xfrm>
          <a:prstGeom prst="rect">
            <a:avLst/>
          </a:prstGeom>
        </p:spPr>
        <p:txBody>
          <a:bodyPr anchor="t"/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Ce sont les pays qui produisent le moins qui affichent la plus forte proportion de personnes sous nutries</a:t>
            </a:r>
          </a:p>
        </p:txBody>
      </p:sp>
      <p:pic>
        <p:nvPicPr>
          <p:cNvPr id="246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1344" y="2844800"/>
            <a:ext cx="8289312" cy="3869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30;p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640079">
              <a:defRPr sz="2800"/>
            </a:lvl1pPr>
          </a:lstStyle>
          <a:p>
            <a:pPr/>
            <a:r>
              <a:t>Évolution de l’aide alimentaire pour les pays souffrant le plus de sous nutrition entre 2013 et 2016</a:t>
            </a:r>
          </a:p>
        </p:txBody>
      </p:sp>
      <p:pic>
        <p:nvPicPr>
          <p:cNvPr id="249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7325" y="3058905"/>
            <a:ext cx="7757350" cy="379909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L’aide alimentaire aux pays souffrant le plus de sous nutrition entre 2013 et 2016 n’a cessé de décroitre…"/>
          <p:cNvSpPr txBox="1"/>
          <p:nvPr/>
        </p:nvSpPr>
        <p:spPr>
          <a:xfrm>
            <a:off x="1248181" y="2418538"/>
            <a:ext cx="10142195" cy="55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L’aide alimentaire aux pays souffrant le plus de sous nutrition entre 2013 et 2016 n’a cessé de décroitre</a:t>
            </a:r>
          </a:p>
          <a:p>
            <a:pPr algn="ctr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Le Timor_Leste n’a reçu d’aide alimentaire qu’en 2013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30;p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53" name="Google Shape;231;p15"/>
          <p:cNvSpPr txBox="1"/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pPr marL="180473" indent="-180473">
              <a:buClrTx/>
              <a:buSzPct val="100000"/>
              <a:buFontTx/>
              <a:buChar char="•"/>
            </a:pPr>
            <a:r>
              <a:t>En 2017, nous aurions pu nourrir l’ensemble de la population mondiale, même avec les produits d’origine végétale uniquement. </a:t>
            </a:r>
          </a:p>
          <a:p>
            <a:pPr marL="180473" indent="-180473">
              <a:buClrTx/>
              <a:buSzPct val="100000"/>
              <a:buFontTx/>
              <a:buChar char="•"/>
            </a:pPr>
            <a:r>
              <a:t>Les pays Africains sont les plus atteints par la sous nutrition.</a:t>
            </a:r>
          </a:p>
          <a:p>
            <a:pPr marL="180473" indent="-180473">
              <a:buClrTx/>
              <a:buSzPct val="100000"/>
              <a:buFontTx/>
              <a:buChar char="•"/>
            </a:pPr>
            <a:r>
              <a:t>Ce ne sont pas les pays qui ont le plus de personnes sous alimentées qui reçoivent le plus d’aide alimentaire</a:t>
            </a:r>
          </a:p>
          <a:p>
            <a:pPr marL="180473" indent="-180473">
              <a:buClrTx/>
              <a:buSzPct val="100000"/>
              <a:buFontTx/>
              <a:buChar char="•"/>
            </a:pPr>
            <a:r>
              <a:t>L’aide alimentaire chute depuis 2014 alors que dans le même temps  la sous nutrition progresse. </a:t>
            </a:r>
          </a:p>
          <a:p>
            <a:pPr marL="180473" indent="-180473">
              <a:buClrTx/>
              <a:buSzPct val="100000"/>
              <a:buFontTx/>
              <a:buChar char="•"/>
            </a:pPr>
            <a:r>
              <a:t>116 pays n’ont déclaré aucune personne en état de sous nutrition entre 2013 et 2018, dont la France (174 pays représentés)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37;p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Méthodologie de l’analyse</a:t>
            </a:r>
          </a:p>
        </p:txBody>
      </p:sp>
      <p:sp>
        <p:nvSpPr>
          <p:cNvPr id="164" name="Google Shape;138;p3"/>
          <p:cNvSpPr txBox="1"/>
          <p:nvPr>
            <p:ph type="body" idx="1"/>
          </p:nvPr>
        </p:nvSpPr>
        <p:spPr>
          <a:xfrm>
            <a:off x="818712" y="2549588"/>
            <a:ext cx="10554576" cy="3636512"/>
          </a:xfrm>
          <a:prstGeom prst="rect">
            <a:avLst/>
          </a:prstGeom>
        </p:spPr>
        <p:txBody>
          <a:bodyPr anchor="t"/>
          <a:lstStyle/>
          <a:p>
            <a:pPr marL="201168" indent="-100584" defTabSz="804672">
              <a:spcBef>
                <a:spcPts val="800"/>
              </a:spcBef>
              <a:buSzTx/>
              <a:buNone/>
              <a:defRPr sz="1584"/>
            </a:pPr>
            <a:r>
              <a:t>Le RGPD ne s’applique pas à cette étude, les données sont globales et non nominatives.</a:t>
            </a:r>
          </a:p>
          <a:p>
            <a:pPr marL="201168" indent="-100584" defTabSz="804672">
              <a:spcBef>
                <a:spcPts val="800"/>
              </a:spcBef>
              <a:buSzTx/>
              <a:buNone/>
              <a:defRPr sz="1584"/>
            </a:pPr>
            <a:r>
              <a:t> </a:t>
            </a:r>
          </a:p>
          <a:p>
            <a:pPr marL="0" indent="100584" defTabSz="804672">
              <a:spcBef>
                <a:spcPts val="800"/>
              </a:spcBef>
              <a:buSzTx/>
              <a:buNone/>
              <a:defRPr sz="1584"/>
            </a:pPr>
            <a:r>
              <a:t>Seul le fichier de disponibilité alimentaire présentait des valeurs manquantes, elles ont été remplacées par des valeurs nulles. </a:t>
            </a:r>
          </a:p>
          <a:p>
            <a:pPr marL="0" indent="100584" defTabSz="804672">
              <a:spcBef>
                <a:spcPts val="800"/>
              </a:spcBef>
              <a:buSzTx/>
              <a:buNone/>
              <a:defRPr sz="1584"/>
            </a:pPr>
          </a:p>
          <a:p>
            <a:pPr marL="0" indent="100584" defTabSz="804672">
              <a:spcBef>
                <a:spcPts val="800"/>
              </a:spcBef>
              <a:buSzTx/>
              <a:buNone/>
              <a:defRPr sz="1584"/>
            </a:pPr>
            <a:r>
              <a:t>Harmonisation réalisées:</a:t>
            </a:r>
          </a:p>
          <a:p>
            <a:pPr marL="0" indent="100584" defTabSz="804672">
              <a:spcBef>
                <a:spcPts val="800"/>
              </a:spcBef>
              <a:buSzTx/>
              <a:buNone/>
              <a:defRPr sz="1584"/>
            </a:pPr>
            <a:r>
              <a:t> - Conversion de toutes les quantités en kg (disponibilité alimentaire et aide alimentaire)</a:t>
            </a:r>
          </a:p>
          <a:p>
            <a:pPr marL="0" indent="100584" defTabSz="804672">
              <a:spcBef>
                <a:spcPts val="800"/>
              </a:spcBef>
              <a:buSzTx/>
              <a:buNone/>
              <a:defRPr sz="1584"/>
            </a:pPr>
            <a:r>
              <a:t> - Harmonisation des populations en nombre de personnes (population et sous nutrition)</a:t>
            </a:r>
          </a:p>
          <a:p>
            <a:pPr marL="0" indent="100584" defTabSz="804672">
              <a:spcBef>
                <a:spcPts val="800"/>
              </a:spcBef>
              <a:buSzTx/>
              <a:buNone/>
              <a:defRPr sz="1584"/>
            </a:pPr>
          </a:p>
          <a:p>
            <a:pPr marL="0" indent="100584" defTabSz="804672">
              <a:spcBef>
                <a:spcPts val="800"/>
              </a:spcBef>
              <a:buSzTx/>
              <a:buNone/>
              <a:defRPr sz="1584"/>
            </a:pPr>
            <a:r>
              <a:t>L’étude sur l’insécurité alimentaire a été réalisée sur des plages de trois années, nous avons considéré l’année médiane comme représentative.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45;p4"/>
          <p:cNvSpPr txBox="1"/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</p:spPr>
        <p:txBody>
          <a:bodyPr/>
          <a:lstStyle>
            <a:lvl1pPr defTabSz="813816">
              <a:defRPr sz="2848"/>
            </a:lvl1pPr>
          </a:lstStyle>
          <a:p>
            <a:pPr/>
            <a:r>
              <a:t>1) Proportion de personnes en état de sous-nutrition en 2017</a:t>
            </a:r>
          </a:p>
        </p:txBody>
      </p:sp>
      <p:sp>
        <p:nvSpPr>
          <p:cNvPr id="167" name="Google Shape;146;p4"/>
          <p:cNvSpPr txBox="1"/>
          <p:nvPr>
            <p:ph type="body" sz="quarter" idx="1"/>
          </p:nvPr>
        </p:nvSpPr>
        <p:spPr>
          <a:xfrm>
            <a:off x="5847248" y="3273883"/>
            <a:ext cx="5534752" cy="2877760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On estime que 536 millions de personnes sont en état de sous nutrition dans le monde en 2017,  soit 7% de la population mondiale. 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Les Haïtiens sont les plus impactés avec près de 50% de la population sous alimentées, suivent la République populaire démocratique de Corée et Madagascar.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Ces trois pays ont une disponibilité en kcal/personne/jour inférieure à 2200 calories. Ils sont 13 pays dans ce cas. </a:t>
            </a:r>
          </a:p>
        </p:txBody>
      </p:sp>
      <p:sp>
        <p:nvSpPr>
          <p:cNvPr id="168" name="7% de la population mondiale - 536 millions de personnes"/>
          <p:cNvSpPr txBox="1"/>
          <p:nvPr/>
        </p:nvSpPr>
        <p:spPr>
          <a:xfrm>
            <a:off x="2860088" y="2374338"/>
            <a:ext cx="6471824" cy="285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1000"/>
              </a:spcBef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7% de la population mondiale - 536 millions de personnes</a:t>
            </a:r>
          </a:p>
        </p:txBody>
      </p:sp>
      <p:sp>
        <p:nvSpPr>
          <p:cNvPr id="169" name="13 pays affichent une disponibilité en kcal/personne/jour inférieures à 2200 calories par habitants"/>
          <p:cNvSpPr txBox="1"/>
          <p:nvPr/>
        </p:nvSpPr>
        <p:spPr>
          <a:xfrm>
            <a:off x="810000" y="3141836"/>
            <a:ext cx="4342959" cy="869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1000"/>
              </a:spcBef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13 pays affichent une disponibilité en kcal/personne/jour inférieures à 2200 calories par habitants</a:t>
            </a:r>
          </a:p>
        </p:txBody>
      </p:sp>
      <p:sp>
        <p:nvSpPr>
          <p:cNvPr id="170" name="Afghanistan…"/>
          <p:cNvSpPr txBox="1"/>
          <p:nvPr/>
        </p:nvSpPr>
        <p:spPr>
          <a:xfrm>
            <a:off x="842062" y="4296519"/>
            <a:ext cx="1624616" cy="167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Afghanistan</a:t>
            </a:r>
          </a:p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Haïti</a:t>
            </a:r>
          </a:p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Madagascar</a:t>
            </a:r>
          </a:p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Corrée du Nord</a:t>
            </a:r>
          </a:p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Tadjikistan</a:t>
            </a:r>
          </a:p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Tchad</a:t>
            </a:r>
          </a:p>
        </p:txBody>
      </p:sp>
      <p:sp>
        <p:nvSpPr>
          <p:cNvPr id="171" name="Namibie…"/>
          <p:cNvSpPr txBox="1"/>
          <p:nvPr/>
        </p:nvSpPr>
        <p:spPr>
          <a:xfrm>
            <a:off x="2602112" y="4296519"/>
            <a:ext cx="2550847" cy="195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Namibie</a:t>
            </a:r>
          </a:p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Ouganda</a:t>
            </a:r>
          </a:p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République centrafricaine</a:t>
            </a:r>
          </a:p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Timor-Leste</a:t>
            </a:r>
          </a:p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Zambie</a:t>
            </a:r>
          </a:p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Zimbabwe</a:t>
            </a:r>
          </a:p>
          <a:p>
            <a:pPr algn="ctr"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Éthiopie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52;p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pPr/>
            <a:r>
              <a:t>2) Nombre théorique de personnes qui pourraient être nourries en 2017</a:t>
            </a:r>
          </a:p>
        </p:txBody>
      </p:sp>
      <p:sp>
        <p:nvSpPr>
          <p:cNvPr id="174" name="Google Shape;153;p5"/>
          <p:cNvSpPr txBox="1"/>
          <p:nvPr>
            <p:ph type="body" sz="quarter" idx="1"/>
          </p:nvPr>
        </p:nvSpPr>
        <p:spPr>
          <a:xfrm>
            <a:off x="6034358" y="3970109"/>
            <a:ext cx="5537201" cy="2413427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Selon le Vidal, pour un homme adulte, l’apport conseillé en énergie est ,en moyenne, de 2 400 à 2 600 calories par jour selon l’activité. Pour une femme adulte, il est de 1 800 à 2 200 calories. Nous retiendrons ici la moyenne 2200 calories.</a:t>
            </a:r>
          </a:p>
          <a:p>
            <a:pPr marL="0" indent="0" defTabSz="905255">
              <a:spcBef>
                <a:spcPts val="900"/>
              </a:spcBef>
              <a:buSzTx/>
              <a:buNone/>
              <a:defRPr sz="1782"/>
            </a:pPr>
            <a:r>
              <a:t>Sur cette base et avec les données de disponibilité alimentaire que nous avons, nous aurions pu nourrir 9,5 milliards d’humain en 2017. </a:t>
            </a:r>
          </a:p>
        </p:txBody>
      </p:sp>
      <p:grpSp>
        <p:nvGrpSpPr>
          <p:cNvPr id="177" name="Grouper"/>
          <p:cNvGrpSpPr/>
          <p:nvPr/>
        </p:nvGrpSpPr>
        <p:grpSpPr>
          <a:xfrm>
            <a:off x="620441" y="3855809"/>
            <a:ext cx="3316834" cy="1792028"/>
            <a:chOff x="0" y="0"/>
            <a:chExt cx="3316832" cy="1792026"/>
          </a:xfrm>
        </p:grpSpPr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03275" cy="13032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2200 calories par jour"/>
            <p:cNvSpPr/>
            <p:nvPr/>
          </p:nvSpPr>
          <p:spPr>
            <a:xfrm>
              <a:off x="2046832" y="52202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800">
                  <a:solidFill>
                    <a:srgbClr val="FFFFFF"/>
                  </a:solidFill>
                  <a:latin typeface="Optima"/>
                  <a:ea typeface="Optima"/>
                  <a:cs typeface="Optima"/>
                  <a:sym typeface="Optima"/>
                </a:defRPr>
              </a:lvl1pPr>
            </a:lstStyle>
            <a:p>
              <a:pPr/>
              <a:r>
                <a:t>2200 calories par jour</a:t>
              </a:r>
            </a:p>
          </p:txBody>
        </p:sp>
      </p:grpSp>
      <p:sp>
        <p:nvSpPr>
          <p:cNvPr id="178" name="Nombre total de kcal/personne/jour…"/>
          <p:cNvSpPr txBox="1"/>
          <p:nvPr/>
        </p:nvSpPr>
        <p:spPr>
          <a:xfrm>
            <a:off x="976917" y="5504982"/>
            <a:ext cx="3519196" cy="55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Nombre total de kcal/personne/jour</a:t>
            </a:r>
          </a:p>
          <a:p>
            <a:pPr algn="ctr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 disponibles en 2017</a:t>
            </a:r>
          </a:p>
        </p:txBody>
      </p:sp>
      <p:sp>
        <p:nvSpPr>
          <p:cNvPr id="179" name="20918984627331"/>
          <p:cNvSpPr txBox="1"/>
          <p:nvPr/>
        </p:nvSpPr>
        <p:spPr>
          <a:xfrm>
            <a:off x="1840453" y="6289667"/>
            <a:ext cx="1792124" cy="273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8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20918984627331</a:t>
            </a:r>
          </a:p>
        </p:txBody>
      </p:sp>
      <p:sp>
        <p:nvSpPr>
          <p:cNvPr id="180" name="Nombre théorique de personnes qui pourraient être nourries"/>
          <p:cNvSpPr txBox="1"/>
          <p:nvPr/>
        </p:nvSpPr>
        <p:spPr>
          <a:xfrm>
            <a:off x="1697517" y="2422092"/>
            <a:ext cx="6672581" cy="2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Nombre théorique de personnes qui pourraient être nourries </a:t>
            </a:r>
          </a:p>
        </p:txBody>
      </p:sp>
      <p:sp>
        <p:nvSpPr>
          <p:cNvPr id="181" name="9,5 Milliards"/>
          <p:cNvSpPr txBox="1"/>
          <p:nvPr/>
        </p:nvSpPr>
        <p:spPr>
          <a:xfrm>
            <a:off x="9098243" y="2422092"/>
            <a:ext cx="1396239" cy="2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9,5 Milliards</a:t>
            </a:r>
          </a:p>
        </p:txBody>
      </p:sp>
      <p:sp>
        <p:nvSpPr>
          <p:cNvPr id="182" name="Nombre d’humain en 2107"/>
          <p:cNvSpPr txBox="1"/>
          <p:nvPr/>
        </p:nvSpPr>
        <p:spPr>
          <a:xfrm>
            <a:off x="1705856" y="3071442"/>
            <a:ext cx="3005583" cy="285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Nombre d’humain en 2107</a:t>
            </a:r>
          </a:p>
        </p:txBody>
      </p:sp>
      <p:sp>
        <p:nvSpPr>
          <p:cNvPr id="183" name="7,6 Milliards"/>
          <p:cNvSpPr txBox="1"/>
          <p:nvPr/>
        </p:nvSpPr>
        <p:spPr>
          <a:xfrm>
            <a:off x="9098243" y="3071442"/>
            <a:ext cx="1396239" cy="285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7,6 Milliards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59;p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pPr/>
            <a:r>
              <a:t>3) Nombre théorique de personnes qui pourraient être nourries uniquement avec les végétaux en 2017</a:t>
            </a:r>
          </a:p>
        </p:txBody>
      </p:sp>
      <p:sp>
        <p:nvSpPr>
          <p:cNvPr id="186" name="Google Shape;160;p6"/>
          <p:cNvSpPr txBox="1"/>
          <p:nvPr>
            <p:ph type="body" sz="quarter" idx="1"/>
          </p:nvPr>
        </p:nvSpPr>
        <p:spPr>
          <a:xfrm>
            <a:off x="698500" y="4237557"/>
            <a:ext cx="5297432" cy="150192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Toujours pour un apport de 2200 calories par jour et par personnes et avec les données de disponibilité alimentaire que nous avons, nous pouvions nourrir 8 milliards de personnes en 2017 avec seulement les produits d’origine végétale. 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6688" t="36686" r="17706" b="3"/>
          <a:stretch>
            <a:fillRect/>
          </a:stretch>
        </p:blipFill>
        <p:spPr>
          <a:xfrm>
            <a:off x="7137316" y="2908299"/>
            <a:ext cx="3975291" cy="3017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599" fill="norm" stroke="1" extrusionOk="0">
                <a:moveTo>
                  <a:pt x="10830" y="0"/>
                </a:moveTo>
                <a:cubicBezTo>
                  <a:pt x="10785" y="0"/>
                  <a:pt x="10735" y="83"/>
                  <a:pt x="10637" y="247"/>
                </a:cubicBezTo>
                <a:cubicBezTo>
                  <a:pt x="10528" y="430"/>
                  <a:pt x="10440" y="798"/>
                  <a:pt x="10440" y="1068"/>
                </a:cubicBezTo>
                <a:cubicBezTo>
                  <a:pt x="10440" y="1337"/>
                  <a:pt x="10354" y="1777"/>
                  <a:pt x="10249" y="2045"/>
                </a:cubicBezTo>
                <a:cubicBezTo>
                  <a:pt x="10145" y="2313"/>
                  <a:pt x="10021" y="2858"/>
                  <a:pt x="9973" y="3252"/>
                </a:cubicBezTo>
                <a:lnTo>
                  <a:pt x="9885" y="3971"/>
                </a:lnTo>
                <a:lnTo>
                  <a:pt x="8900" y="2619"/>
                </a:lnTo>
                <a:cubicBezTo>
                  <a:pt x="8095" y="1515"/>
                  <a:pt x="7798" y="1222"/>
                  <a:pt x="7283" y="1031"/>
                </a:cubicBezTo>
                <a:cubicBezTo>
                  <a:pt x="6741" y="830"/>
                  <a:pt x="6607" y="831"/>
                  <a:pt x="6318" y="1045"/>
                </a:cubicBezTo>
                <a:cubicBezTo>
                  <a:pt x="6030" y="1259"/>
                  <a:pt x="5974" y="1430"/>
                  <a:pt x="5939" y="2233"/>
                </a:cubicBezTo>
                <a:cubicBezTo>
                  <a:pt x="5872" y="3730"/>
                  <a:pt x="6075" y="4334"/>
                  <a:pt x="6962" y="5287"/>
                </a:cubicBezTo>
                <a:cubicBezTo>
                  <a:pt x="7391" y="5747"/>
                  <a:pt x="7975" y="6224"/>
                  <a:pt x="8260" y="6349"/>
                </a:cubicBezTo>
                <a:cubicBezTo>
                  <a:pt x="8581" y="6489"/>
                  <a:pt x="8979" y="6877"/>
                  <a:pt x="9301" y="7360"/>
                </a:cubicBezTo>
                <a:cubicBezTo>
                  <a:pt x="9771" y="8067"/>
                  <a:pt x="9795" y="8147"/>
                  <a:pt x="9555" y="8196"/>
                </a:cubicBezTo>
                <a:cubicBezTo>
                  <a:pt x="9410" y="8225"/>
                  <a:pt x="9068" y="8168"/>
                  <a:pt x="8797" y="8068"/>
                </a:cubicBezTo>
                <a:cubicBezTo>
                  <a:pt x="8420" y="7928"/>
                  <a:pt x="8276" y="7937"/>
                  <a:pt x="8176" y="8105"/>
                </a:cubicBezTo>
                <a:cubicBezTo>
                  <a:pt x="8091" y="8249"/>
                  <a:pt x="7817" y="8301"/>
                  <a:pt x="7369" y="8258"/>
                </a:cubicBezTo>
                <a:cubicBezTo>
                  <a:pt x="6634" y="8188"/>
                  <a:pt x="6470" y="8439"/>
                  <a:pt x="6917" y="8946"/>
                </a:cubicBezTo>
                <a:cubicBezTo>
                  <a:pt x="7230" y="9300"/>
                  <a:pt x="8371" y="10113"/>
                  <a:pt x="8555" y="10113"/>
                </a:cubicBezTo>
                <a:cubicBezTo>
                  <a:pt x="8639" y="10113"/>
                  <a:pt x="9013" y="10519"/>
                  <a:pt x="9388" y="11014"/>
                </a:cubicBezTo>
                <a:cubicBezTo>
                  <a:pt x="9931" y="11729"/>
                  <a:pt x="10024" y="11923"/>
                  <a:pt x="9836" y="11963"/>
                </a:cubicBezTo>
                <a:cubicBezTo>
                  <a:pt x="9160" y="12104"/>
                  <a:pt x="9018" y="12196"/>
                  <a:pt x="9018" y="12494"/>
                </a:cubicBezTo>
                <a:cubicBezTo>
                  <a:pt x="9018" y="12790"/>
                  <a:pt x="9641" y="13655"/>
                  <a:pt x="10472" y="14511"/>
                </a:cubicBezTo>
                <a:cubicBezTo>
                  <a:pt x="10826" y="14875"/>
                  <a:pt x="11168" y="16138"/>
                  <a:pt x="10840" y="15869"/>
                </a:cubicBezTo>
                <a:cubicBezTo>
                  <a:pt x="10555" y="15635"/>
                  <a:pt x="10320" y="16086"/>
                  <a:pt x="10440" y="16639"/>
                </a:cubicBezTo>
                <a:cubicBezTo>
                  <a:pt x="10544" y="17121"/>
                  <a:pt x="10532" y="17145"/>
                  <a:pt x="10140" y="17164"/>
                </a:cubicBezTo>
                <a:cubicBezTo>
                  <a:pt x="9914" y="17176"/>
                  <a:pt x="9656" y="17171"/>
                  <a:pt x="9568" y="17156"/>
                </a:cubicBezTo>
                <a:cubicBezTo>
                  <a:pt x="9480" y="17141"/>
                  <a:pt x="9131" y="17235"/>
                  <a:pt x="8793" y="17366"/>
                </a:cubicBezTo>
                <a:cubicBezTo>
                  <a:pt x="8455" y="17497"/>
                  <a:pt x="7969" y="17572"/>
                  <a:pt x="7714" y="17531"/>
                </a:cubicBezTo>
                <a:cubicBezTo>
                  <a:pt x="7459" y="17489"/>
                  <a:pt x="7039" y="17530"/>
                  <a:pt x="6782" y="17625"/>
                </a:cubicBezTo>
                <a:cubicBezTo>
                  <a:pt x="6418" y="17758"/>
                  <a:pt x="6281" y="17744"/>
                  <a:pt x="6163" y="17556"/>
                </a:cubicBezTo>
                <a:cubicBezTo>
                  <a:pt x="5963" y="17236"/>
                  <a:pt x="5835" y="17251"/>
                  <a:pt x="5547" y="17633"/>
                </a:cubicBezTo>
                <a:cubicBezTo>
                  <a:pt x="5209" y="18082"/>
                  <a:pt x="4691" y="18427"/>
                  <a:pt x="3718" y="18860"/>
                </a:cubicBezTo>
                <a:cubicBezTo>
                  <a:pt x="2712" y="19308"/>
                  <a:pt x="72" y="21110"/>
                  <a:pt x="0" y="21397"/>
                </a:cubicBezTo>
                <a:cubicBezTo>
                  <a:pt x="-39" y="21553"/>
                  <a:pt x="2477" y="21599"/>
                  <a:pt x="10757" y="21599"/>
                </a:cubicBezTo>
                <a:cubicBezTo>
                  <a:pt x="21428" y="21599"/>
                  <a:pt x="21561" y="21597"/>
                  <a:pt x="21428" y="21267"/>
                </a:cubicBezTo>
                <a:cubicBezTo>
                  <a:pt x="21241" y="20803"/>
                  <a:pt x="20804" y="20423"/>
                  <a:pt x="20209" y="20210"/>
                </a:cubicBezTo>
                <a:cubicBezTo>
                  <a:pt x="19695" y="20025"/>
                  <a:pt x="19357" y="19704"/>
                  <a:pt x="19357" y="19397"/>
                </a:cubicBezTo>
                <a:cubicBezTo>
                  <a:pt x="19357" y="19303"/>
                  <a:pt x="19031" y="19170"/>
                  <a:pt x="18635" y="19105"/>
                </a:cubicBezTo>
                <a:cubicBezTo>
                  <a:pt x="18183" y="19030"/>
                  <a:pt x="17786" y="18845"/>
                  <a:pt x="17569" y="18605"/>
                </a:cubicBezTo>
                <a:cubicBezTo>
                  <a:pt x="17379" y="18394"/>
                  <a:pt x="16990" y="18166"/>
                  <a:pt x="16706" y="18099"/>
                </a:cubicBezTo>
                <a:cubicBezTo>
                  <a:pt x="16422" y="18032"/>
                  <a:pt x="15929" y="17860"/>
                  <a:pt x="15609" y="17718"/>
                </a:cubicBezTo>
                <a:cubicBezTo>
                  <a:pt x="15290" y="17577"/>
                  <a:pt x="14842" y="17439"/>
                  <a:pt x="14612" y="17412"/>
                </a:cubicBezTo>
                <a:cubicBezTo>
                  <a:pt x="14381" y="17384"/>
                  <a:pt x="14095" y="17256"/>
                  <a:pt x="13976" y="17125"/>
                </a:cubicBezTo>
                <a:cubicBezTo>
                  <a:pt x="13825" y="16959"/>
                  <a:pt x="13423" y="16892"/>
                  <a:pt x="12648" y="16903"/>
                </a:cubicBezTo>
                <a:lnTo>
                  <a:pt x="11534" y="16917"/>
                </a:lnTo>
                <a:lnTo>
                  <a:pt x="11577" y="15616"/>
                </a:lnTo>
                <a:cubicBezTo>
                  <a:pt x="11639" y="13718"/>
                  <a:pt x="11769" y="13303"/>
                  <a:pt x="12496" y="12710"/>
                </a:cubicBezTo>
                <a:cubicBezTo>
                  <a:pt x="13238" y="12104"/>
                  <a:pt x="14963" y="9568"/>
                  <a:pt x="14963" y="9082"/>
                </a:cubicBezTo>
                <a:cubicBezTo>
                  <a:pt x="14963" y="8656"/>
                  <a:pt x="14260" y="8057"/>
                  <a:pt x="13757" y="8056"/>
                </a:cubicBezTo>
                <a:cubicBezTo>
                  <a:pt x="13196" y="8055"/>
                  <a:pt x="12743" y="8811"/>
                  <a:pt x="12190" y="10673"/>
                </a:cubicBezTo>
                <a:cubicBezTo>
                  <a:pt x="11916" y="11594"/>
                  <a:pt x="11668" y="12316"/>
                  <a:pt x="11639" y="12278"/>
                </a:cubicBezTo>
                <a:cubicBezTo>
                  <a:pt x="11610" y="12240"/>
                  <a:pt x="11562" y="11880"/>
                  <a:pt x="11532" y="11477"/>
                </a:cubicBezTo>
                <a:cubicBezTo>
                  <a:pt x="11488" y="10892"/>
                  <a:pt x="11555" y="10569"/>
                  <a:pt x="11862" y="9872"/>
                </a:cubicBezTo>
                <a:cubicBezTo>
                  <a:pt x="12349" y="8764"/>
                  <a:pt x="12597" y="8380"/>
                  <a:pt x="13130" y="7894"/>
                </a:cubicBezTo>
                <a:cubicBezTo>
                  <a:pt x="13365" y="7680"/>
                  <a:pt x="13531" y="7409"/>
                  <a:pt x="13498" y="7295"/>
                </a:cubicBezTo>
                <a:cubicBezTo>
                  <a:pt x="13429" y="7057"/>
                  <a:pt x="14958" y="5157"/>
                  <a:pt x="15464" y="4852"/>
                </a:cubicBezTo>
                <a:cubicBezTo>
                  <a:pt x="15650" y="4739"/>
                  <a:pt x="16132" y="4595"/>
                  <a:pt x="16537" y="4531"/>
                </a:cubicBezTo>
                <a:cubicBezTo>
                  <a:pt x="17397" y="4395"/>
                  <a:pt x="17588" y="4069"/>
                  <a:pt x="17031" y="3687"/>
                </a:cubicBezTo>
                <a:cubicBezTo>
                  <a:pt x="16314" y="3195"/>
                  <a:pt x="14764" y="3494"/>
                  <a:pt x="13922" y="4289"/>
                </a:cubicBezTo>
                <a:lnTo>
                  <a:pt x="13541" y="4650"/>
                </a:lnTo>
                <a:lnTo>
                  <a:pt x="13541" y="3823"/>
                </a:lnTo>
                <a:cubicBezTo>
                  <a:pt x="13540" y="2740"/>
                  <a:pt x="13328" y="1775"/>
                  <a:pt x="12999" y="1338"/>
                </a:cubicBezTo>
                <a:cubicBezTo>
                  <a:pt x="12781" y="1049"/>
                  <a:pt x="12632" y="1006"/>
                  <a:pt x="12166" y="1091"/>
                </a:cubicBezTo>
                <a:cubicBezTo>
                  <a:pt x="11577" y="1198"/>
                  <a:pt x="11383" y="1058"/>
                  <a:pt x="10992" y="241"/>
                </a:cubicBezTo>
                <a:cubicBezTo>
                  <a:pt x="10915" y="80"/>
                  <a:pt x="10875" y="-1"/>
                  <a:pt x="1083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8" name="Google Shape;160;p6"/>
          <p:cNvSpPr txBox="1"/>
          <p:nvPr/>
        </p:nvSpPr>
        <p:spPr>
          <a:xfrm>
            <a:off x="1694720" y="2908299"/>
            <a:ext cx="3304991" cy="3816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algn="ctr"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8 milliards d’humains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66;p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4) Répartition de la disponibilité intérieure</a:t>
            </a:r>
          </a:p>
        </p:txBody>
      </p:sp>
      <p:sp>
        <p:nvSpPr>
          <p:cNvPr id="191" name="Google Shape;175;p8"/>
          <p:cNvSpPr txBox="1"/>
          <p:nvPr/>
        </p:nvSpPr>
        <p:spPr>
          <a:xfrm>
            <a:off x="1302159" y="4317449"/>
            <a:ext cx="3327146" cy="12216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 49%  alimentait les humains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13%  alimentait les animaux</a:t>
            </a:r>
          </a:p>
        </p:txBody>
      </p:sp>
      <p:sp>
        <p:nvSpPr>
          <p:cNvPr id="192" name="Google Shape;175;p8"/>
          <p:cNvSpPr txBox="1"/>
          <p:nvPr/>
        </p:nvSpPr>
        <p:spPr>
          <a:xfrm>
            <a:off x="1444988" y="3113930"/>
            <a:ext cx="3041488" cy="4115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algn="ctr"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Disponibilité intérieure</a:t>
            </a:r>
          </a:p>
        </p:txBody>
      </p:sp>
      <p:pic>
        <p:nvPicPr>
          <p:cNvPr id="193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540" y="2426098"/>
            <a:ext cx="4940301" cy="3782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74;p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804672">
              <a:defRPr sz="2816"/>
            </a:lvl1pPr>
          </a:lstStyle>
          <a:p>
            <a:pPr/>
            <a:r>
              <a:t>5) Part de l’utilisation des principales céréales entre l’alimentation humaine et animale</a:t>
            </a:r>
          </a:p>
        </p:txBody>
      </p:sp>
      <p:sp>
        <p:nvSpPr>
          <p:cNvPr id="196" name="Google Shape;175;p8"/>
          <p:cNvSpPr txBox="1"/>
          <p:nvPr/>
        </p:nvSpPr>
        <p:spPr>
          <a:xfrm>
            <a:off x="1492272" y="4488684"/>
            <a:ext cx="3327146" cy="12216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 43%  alimentait les humains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t>36%  alimentait les animaux</a:t>
            </a:r>
          </a:p>
        </p:txBody>
      </p:sp>
      <p:sp>
        <p:nvSpPr>
          <p:cNvPr id="197" name="Google Shape;175;p8"/>
          <p:cNvSpPr txBox="1"/>
          <p:nvPr/>
        </p:nvSpPr>
        <p:spPr>
          <a:xfrm>
            <a:off x="1097753" y="3212430"/>
            <a:ext cx="4116184" cy="4115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algn="ctr"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Disponibilité intérieure des céréales</a:t>
            </a:r>
          </a:p>
        </p:txBody>
      </p:sp>
      <p:pic>
        <p:nvPicPr>
          <p:cNvPr id="198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3946" y="2420889"/>
            <a:ext cx="4940301" cy="4135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81;p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 defTabSz="804672">
              <a:defRPr sz="2816"/>
            </a:pPr>
            <a:r>
              <a:t>6) Liste des 10 pays où la proportion de personnes en état de sous-nutrition est la plus forte en </a:t>
            </a:r>
            <a:r>
              <a:rPr>
                <a:solidFill>
                  <a:srgbClr val="FFFFFF"/>
                </a:solidFill>
              </a:rPr>
              <a:t>2017</a:t>
            </a:r>
          </a:p>
        </p:txBody>
      </p:sp>
      <p:sp>
        <p:nvSpPr>
          <p:cNvPr id="201" name="Google Shape;182;p9"/>
          <p:cNvSpPr txBox="1"/>
          <p:nvPr>
            <p:ph type="body" sz="quarter" idx="1"/>
          </p:nvPr>
        </p:nvSpPr>
        <p:spPr>
          <a:xfrm>
            <a:off x="809999" y="2724449"/>
            <a:ext cx="2797637" cy="417288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  <a:r>
              <a:t>Haïti: 48.26%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  <a:r>
              <a:t>Corée du Nord: 47.19%</a:t>
            </a:r>
          </a:p>
          <a:p>
            <a:pPr lvl="1" marL="0" indent="22860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  <a:r>
              <a:t>Madagascar: 41.06%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  <a:r>
              <a:t>Libéria: 38.28%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  <a:r>
              <a:t>Lesotho: 38.25%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  <a:r>
              <a:t>Tchad: 37.96%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  <a:r>
              <a:t>Rwanda: 35.06%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  <a:r>
              <a:t>Mozambique: 32.81%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  <a:r>
              <a:t>Timor-Leste: 32.17%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300"/>
            </a:pPr>
            <a:r>
              <a:t>Afghanistan: 28.93%</a:t>
            </a:r>
          </a:p>
        </p:txBody>
      </p:sp>
      <p:pic>
        <p:nvPicPr>
          <p:cNvPr id="202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1800" y="2870200"/>
            <a:ext cx="7289800" cy="388196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Google Shape;175;p8"/>
          <p:cNvSpPr txBox="1"/>
          <p:nvPr/>
        </p:nvSpPr>
        <p:spPr>
          <a:xfrm>
            <a:off x="5627501" y="2190750"/>
            <a:ext cx="4518398" cy="3972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Helvetica"/>
              <a:defRPr sz="2000">
                <a:solidFill>
                  <a:srgbClr val="FFFFFF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Le continent Africain est le plus impacté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Entre guillemets">
  <a:themeElements>
    <a:clrScheme name="Entre guillemets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Entre guillemet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Entre guillemet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Entre guillemets">
  <a:themeElements>
    <a:clrScheme name="Entre guillemet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Entre guillemet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Entre guillemet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